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Montserrat ExtraLight"/>
      <p:regular r:id="rId32"/>
      <p:bold r:id="rId33"/>
      <p:italic r:id="rId34"/>
      <p:boldItalic r:id="rId35"/>
    </p:embeddedFont>
    <p:embeddedFont>
      <p:font typeface="Montserrat ExtraBold"/>
      <p:bold r:id="rId36"/>
      <p:boldItalic r:id="rId37"/>
    </p:embeddedFont>
    <p:embeddedFont>
      <p:font typeface="Comfortaa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ExtraLight-bold.fntdata"/><Relationship Id="rId10" Type="http://schemas.openxmlformats.org/officeDocument/2006/relationships/slide" Target="slides/slide6.xml"/><Relationship Id="rId32" Type="http://schemas.openxmlformats.org/officeDocument/2006/relationships/font" Target="fonts/MontserratExtraLight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ExtraLight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ExtraLight-italic.fntdata"/><Relationship Id="rId15" Type="http://schemas.openxmlformats.org/officeDocument/2006/relationships/slide" Target="slides/slide11.xml"/><Relationship Id="rId37" Type="http://schemas.openxmlformats.org/officeDocument/2006/relationships/font" Target="fonts/MontserratExtraBold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ExtraBold-bold.fntdata"/><Relationship Id="rId17" Type="http://schemas.openxmlformats.org/officeDocument/2006/relationships/slide" Target="slides/slide13.xml"/><Relationship Id="rId39" Type="http://schemas.openxmlformats.org/officeDocument/2006/relationships/font" Target="fonts/Comfortaa-bold.fntdata"/><Relationship Id="rId16" Type="http://schemas.openxmlformats.org/officeDocument/2006/relationships/slide" Target="slides/slide12.xml"/><Relationship Id="rId38" Type="http://schemas.openxmlformats.org/officeDocument/2006/relationships/font" Target="fonts/Comfortaa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f9262ee2f_0_24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f9262ee2f_0_24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f9262ee2f_0_26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f9262ee2f_0_26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bad8189e9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bad8189e9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f9262ee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f9262ee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bad8189e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bad8189e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f9262ee2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f9262ee2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f9262ee2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f9262ee2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bad8189e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bad8189e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bad8189e9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bad8189e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bad8189e9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bad8189e9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bad8189e9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bad8189e9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bad8189e9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bad8189e9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bad8189e9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bad8189e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BBVA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Cómputo </a:t>
            </a:r>
            <a:r>
              <a:rPr lang="en"/>
              <a:t>Móvil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Radiografia de App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5"/>
          <p:cNvSpPr txBox="1"/>
          <p:nvPr>
            <p:ph type="title"/>
          </p:nvPr>
        </p:nvSpPr>
        <p:spPr>
          <a:xfrm>
            <a:off x="373825" y="58300"/>
            <a:ext cx="4702200" cy="941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Lugares donde se encuentra la app BBVA</a:t>
            </a:r>
            <a:endParaRPr/>
          </a:p>
        </p:txBody>
      </p:sp>
      <p:grpSp>
        <p:nvGrpSpPr>
          <p:cNvPr id="223" name="Google Shape;223;p45"/>
          <p:cNvGrpSpPr/>
          <p:nvPr/>
        </p:nvGrpSpPr>
        <p:grpSpPr>
          <a:xfrm>
            <a:off x="1011147" y="1295570"/>
            <a:ext cx="6091686" cy="3577204"/>
            <a:chOff x="233350" y="949250"/>
            <a:chExt cx="7137300" cy="3802300"/>
          </a:xfrm>
        </p:grpSpPr>
        <p:sp>
          <p:nvSpPr>
            <p:cNvPr id="224" name="Google Shape;224;p45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5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5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5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5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5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5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5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5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5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5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5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5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5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5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5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5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5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5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5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5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5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5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5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5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5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5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5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5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5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5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5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5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5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5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5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5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5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5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5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5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5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5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5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5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5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5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5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5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5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5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45"/>
          <p:cNvSpPr/>
          <p:nvPr/>
        </p:nvSpPr>
        <p:spPr>
          <a:xfrm flipH="1">
            <a:off x="1599249" y="2492018"/>
            <a:ext cx="188898" cy="271614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5"/>
          <p:cNvSpPr/>
          <p:nvPr/>
        </p:nvSpPr>
        <p:spPr>
          <a:xfrm flipH="1">
            <a:off x="1872863" y="1982277"/>
            <a:ext cx="188898" cy="271614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5"/>
          <p:cNvSpPr/>
          <p:nvPr/>
        </p:nvSpPr>
        <p:spPr>
          <a:xfrm flipH="1">
            <a:off x="3685783" y="1982277"/>
            <a:ext cx="188898" cy="271614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5"/>
          <p:cNvSpPr/>
          <p:nvPr/>
        </p:nvSpPr>
        <p:spPr>
          <a:xfrm flipH="1">
            <a:off x="2410435" y="3260085"/>
            <a:ext cx="188898" cy="271614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5"/>
          <p:cNvSpPr/>
          <p:nvPr/>
        </p:nvSpPr>
        <p:spPr>
          <a:xfrm flipH="1">
            <a:off x="5804539" y="2327909"/>
            <a:ext cx="188898" cy="271614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5"/>
          <p:cNvSpPr/>
          <p:nvPr/>
        </p:nvSpPr>
        <p:spPr>
          <a:xfrm flipH="1">
            <a:off x="3874758" y="1710645"/>
            <a:ext cx="188898" cy="271614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5"/>
          <p:cNvSpPr/>
          <p:nvPr/>
        </p:nvSpPr>
        <p:spPr>
          <a:xfrm flipH="1">
            <a:off x="3496822" y="2118313"/>
            <a:ext cx="188898" cy="271614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5"/>
          <p:cNvSpPr/>
          <p:nvPr/>
        </p:nvSpPr>
        <p:spPr>
          <a:xfrm flipH="1">
            <a:off x="4242217" y="2118313"/>
            <a:ext cx="188898" cy="271614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los números…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¿Como andan?</a:t>
            </a:r>
            <a:endParaRPr/>
          </a:p>
        </p:txBody>
      </p:sp>
      <p:cxnSp>
        <p:nvCxnSpPr>
          <p:cNvPr id="288" name="Google Shape;288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89" name="Google Shape;289;p46"/>
          <p:cNvSpPr/>
          <p:nvPr/>
        </p:nvSpPr>
        <p:spPr>
          <a:xfrm>
            <a:off x="1077905" y="2739425"/>
            <a:ext cx="1819200" cy="18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6"/>
          <p:cNvSpPr txBox="1"/>
          <p:nvPr>
            <p:ph idx="4294967295" type="subTitle"/>
          </p:nvPr>
        </p:nvSpPr>
        <p:spPr>
          <a:xfrm>
            <a:off x="1228345" y="3193807"/>
            <a:ext cx="15183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Más</a:t>
            </a:r>
            <a:r>
              <a:rPr lang="en" sz="1400">
                <a:solidFill>
                  <a:schemeClr val="accent6"/>
                </a:solidFill>
              </a:rPr>
              <a:t> usuarios en PlayStore que en AppStore</a:t>
            </a:r>
            <a:endParaRPr sz="1400">
              <a:solidFill>
                <a:schemeClr val="accent6"/>
              </a:solidFill>
            </a:endParaRPr>
          </a:p>
        </p:txBody>
      </p:sp>
      <p:sp>
        <p:nvSpPr>
          <p:cNvPr id="291" name="Google Shape;291;p46"/>
          <p:cNvSpPr/>
          <p:nvPr/>
        </p:nvSpPr>
        <p:spPr>
          <a:xfrm>
            <a:off x="3279750" y="1606525"/>
            <a:ext cx="2584500" cy="258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6"/>
          <p:cNvSpPr txBox="1"/>
          <p:nvPr>
            <p:ph idx="4294967295" type="title"/>
          </p:nvPr>
        </p:nvSpPr>
        <p:spPr>
          <a:xfrm>
            <a:off x="3279750" y="2104318"/>
            <a:ext cx="25845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10,000,000+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93" name="Google Shape;293;p46"/>
          <p:cNvSpPr txBox="1"/>
          <p:nvPr>
            <p:ph idx="4294967295" type="subTitle"/>
          </p:nvPr>
        </p:nvSpPr>
        <p:spPr>
          <a:xfrm>
            <a:off x="3500025" y="2858150"/>
            <a:ext cx="19935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Play Store cuenta con buena aceptación</a:t>
            </a:r>
            <a:endParaRPr sz="1700">
              <a:solidFill>
                <a:schemeClr val="accent6"/>
              </a:solidFill>
            </a:endParaRPr>
          </a:p>
        </p:txBody>
      </p:sp>
      <p:sp>
        <p:nvSpPr>
          <p:cNvPr id="294" name="Google Shape;294;p46"/>
          <p:cNvSpPr/>
          <p:nvPr/>
        </p:nvSpPr>
        <p:spPr>
          <a:xfrm>
            <a:off x="6246905" y="1319200"/>
            <a:ext cx="1819200" cy="181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6"/>
          <p:cNvSpPr txBox="1"/>
          <p:nvPr>
            <p:ph idx="4294967295" type="title"/>
          </p:nvPr>
        </p:nvSpPr>
        <p:spPr>
          <a:xfrm>
            <a:off x="5864240" y="1593759"/>
            <a:ext cx="25845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</a:rPr>
              <a:t>#</a:t>
            </a:r>
            <a:r>
              <a:rPr lang="en" sz="3600">
                <a:solidFill>
                  <a:schemeClr val="accent6"/>
                </a:solidFill>
              </a:rPr>
              <a:t>1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296" name="Google Shape;296;p46"/>
          <p:cNvSpPr txBox="1"/>
          <p:nvPr>
            <p:ph idx="4294967295" type="subTitle"/>
          </p:nvPr>
        </p:nvSpPr>
        <p:spPr>
          <a:xfrm>
            <a:off x="6397345" y="2223058"/>
            <a:ext cx="15183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En Finanzas AppStore</a:t>
            </a:r>
            <a:endParaRPr sz="1400">
              <a:solidFill>
                <a:schemeClr val="accent6"/>
              </a:solidFill>
            </a:endParaRPr>
          </a:p>
        </p:txBody>
      </p:sp>
      <p:cxnSp>
        <p:nvCxnSpPr>
          <p:cNvPr id="297" name="Google Shape;297;p46"/>
          <p:cNvCxnSpPr>
            <a:stCxn id="294" idx="0"/>
          </p:cNvCxnSpPr>
          <p:nvPr/>
        </p:nvCxnSpPr>
        <p:spPr>
          <a:xfrm rot="10800000">
            <a:off x="7156505" y="-320000"/>
            <a:ext cx="0" cy="1639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46"/>
          <p:cNvCxnSpPr>
            <a:stCxn id="291" idx="4"/>
          </p:cNvCxnSpPr>
          <p:nvPr/>
        </p:nvCxnSpPr>
        <p:spPr>
          <a:xfrm>
            <a:off x="4572000" y="4191025"/>
            <a:ext cx="0" cy="1362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46"/>
          <p:cNvCxnSpPr>
            <a:stCxn id="289" idx="4"/>
          </p:cNvCxnSpPr>
          <p:nvPr/>
        </p:nvCxnSpPr>
        <p:spPr>
          <a:xfrm>
            <a:off x="1987505" y="4558625"/>
            <a:ext cx="0" cy="712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675" y="574175"/>
            <a:ext cx="5530975" cy="41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Necesita…</a:t>
            </a:r>
            <a:endParaRPr/>
          </a:p>
        </p:txBody>
      </p:sp>
      <p:cxnSp>
        <p:nvCxnSpPr>
          <p:cNvPr id="310" name="Google Shape;310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11" name="Google Shape;311;p4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Acceso a la </a:t>
            </a:r>
            <a:r>
              <a:rPr lang="en"/>
              <a:t>ubicación</a:t>
            </a:r>
            <a:endParaRPr/>
          </a:p>
        </p:txBody>
      </p:sp>
      <p:sp>
        <p:nvSpPr>
          <p:cNvPr id="312" name="Google Shape;312;p4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cumplir con los requerimientos del SAT</a:t>
            </a:r>
            <a:endParaRPr/>
          </a:p>
        </p:txBody>
      </p:sp>
      <p:sp>
        <p:nvSpPr>
          <p:cNvPr id="313" name="Google Shape;313;p48"/>
          <p:cNvSpPr txBox="1"/>
          <p:nvPr>
            <p:ph idx="2" type="title"/>
          </p:nvPr>
        </p:nvSpPr>
        <p:spPr>
          <a:xfrm>
            <a:off x="6028550" y="2767975"/>
            <a:ext cx="22863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Acceso a almacenamiento</a:t>
            </a:r>
            <a:endParaRPr/>
          </a:p>
        </p:txBody>
      </p:sp>
      <p:sp>
        <p:nvSpPr>
          <p:cNvPr id="314" name="Google Shape;314;p4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almacenar comprobantes de transacciones</a:t>
            </a:r>
            <a:endParaRPr/>
          </a:p>
        </p:txBody>
      </p:sp>
      <p:sp>
        <p:nvSpPr>
          <p:cNvPr id="315" name="Google Shape;315;p4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Conexion a Internet</a:t>
            </a:r>
            <a:endParaRPr/>
          </a:p>
        </p:txBody>
      </p:sp>
      <p:sp>
        <p:nvSpPr>
          <p:cNvPr id="316" name="Google Shape;316;p4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poder realizar las transacciones</a:t>
            </a:r>
            <a:endParaRPr/>
          </a:p>
        </p:txBody>
      </p:sp>
      <p:cxnSp>
        <p:nvCxnSpPr>
          <p:cNvPr id="317" name="Google Shape;317;p48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18" name="Google Shape;318;p48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19" name="Google Shape;319;p48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20" name="Google Shape;320;p48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8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8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8"/>
          <p:cNvSpPr/>
          <p:nvPr/>
        </p:nvSpPr>
        <p:spPr>
          <a:xfrm>
            <a:off x="1870026" y="2024462"/>
            <a:ext cx="423864" cy="409986"/>
          </a:xfrm>
          <a:custGeom>
            <a:rect b="b" l="l" r="r" t="t"/>
            <a:pathLst>
              <a:path extrusionOk="0" h="11169" w="11169">
                <a:moveTo>
                  <a:pt x="5585" y="382"/>
                </a:moveTo>
                <a:cubicBezTo>
                  <a:pt x="6990" y="382"/>
                  <a:pt x="8311" y="930"/>
                  <a:pt x="9311" y="1906"/>
                </a:cubicBezTo>
                <a:cubicBezTo>
                  <a:pt x="10300" y="2906"/>
                  <a:pt x="10835" y="4216"/>
                  <a:pt x="10835" y="5633"/>
                </a:cubicBezTo>
                <a:cubicBezTo>
                  <a:pt x="10835" y="7002"/>
                  <a:pt x="10288" y="8311"/>
                  <a:pt x="9311" y="9312"/>
                </a:cubicBezTo>
                <a:cubicBezTo>
                  <a:pt x="8311" y="10300"/>
                  <a:pt x="7002" y="10836"/>
                  <a:pt x="5585" y="10836"/>
                </a:cubicBezTo>
                <a:cubicBezTo>
                  <a:pt x="4192" y="10836"/>
                  <a:pt x="2858" y="10288"/>
                  <a:pt x="1870" y="9312"/>
                </a:cubicBezTo>
                <a:cubicBezTo>
                  <a:pt x="870" y="8311"/>
                  <a:pt x="334" y="7002"/>
                  <a:pt x="334" y="5585"/>
                </a:cubicBezTo>
                <a:cubicBezTo>
                  <a:pt x="334" y="4192"/>
                  <a:pt x="882" y="2858"/>
                  <a:pt x="1870" y="1870"/>
                </a:cubicBezTo>
                <a:cubicBezTo>
                  <a:pt x="1953" y="1775"/>
                  <a:pt x="2061" y="1668"/>
                  <a:pt x="2168" y="1596"/>
                </a:cubicBezTo>
                <a:lnTo>
                  <a:pt x="2418" y="2001"/>
                </a:lnTo>
                <a:cubicBezTo>
                  <a:pt x="2465" y="2073"/>
                  <a:pt x="2489" y="2180"/>
                  <a:pt x="2465" y="2263"/>
                </a:cubicBezTo>
                <a:lnTo>
                  <a:pt x="2168" y="3537"/>
                </a:lnTo>
                <a:cubicBezTo>
                  <a:pt x="2120" y="3692"/>
                  <a:pt x="2180" y="3870"/>
                  <a:pt x="2299" y="4013"/>
                </a:cubicBezTo>
                <a:lnTo>
                  <a:pt x="3489" y="5228"/>
                </a:lnTo>
                <a:cubicBezTo>
                  <a:pt x="3586" y="5335"/>
                  <a:pt x="3721" y="5384"/>
                  <a:pt x="3869" y="5384"/>
                </a:cubicBezTo>
                <a:cubicBezTo>
                  <a:pt x="3885" y="5384"/>
                  <a:pt x="3901" y="5384"/>
                  <a:pt x="3918" y="5382"/>
                </a:cubicBezTo>
                <a:lnTo>
                  <a:pt x="4811" y="5275"/>
                </a:lnTo>
                <a:lnTo>
                  <a:pt x="5692" y="6014"/>
                </a:lnTo>
                <a:lnTo>
                  <a:pt x="5418" y="6752"/>
                </a:lnTo>
                <a:cubicBezTo>
                  <a:pt x="5406" y="6787"/>
                  <a:pt x="5406" y="6847"/>
                  <a:pt x="5442" y="6883"/>
                </a:cubicBezTo>
                <a:lnTo>
                  <a:pt x="5573" y="7109"/>
                </a:lnTo>
                <a:cubicBezTo>
                  <a:pt x="5606" y="7158"/>
                  <a:pt x="5661" y="7185"/>
                  <a:pt x="5720" y="7185"/>
                </a:cubicBezTo>
                <a:cubicBezTo>
                  <a:pt x="5746" y="7185"/>
                  <a:pt x="5773" y="7179"/>
                  <a:pt x="5799" y="7168"/>
                </a:cubicBezTo>
                <a:cubicBezTo>
                  <a:pt x="5871" y="7121"/>
                  <a:pt x="5894" y="7014"/>
                  <a:pt x="5859" y="6942"/>
                </a:cubicBezTo>
                <a:lnTo>
                  <a:pt x="5763" y="6787"/>
                </a:lnTo>
                <a:lnTo>
                  <a:pt x="6133" y="5799"/>
                </a:lnTo>
                <a:lnTo>
                  <a:pt x="7621" y="6002"/>
                </a:lnTo>
                <a:lnTo>
                  <a:pt x="8930" y="6930"/>
                </a:lnTo>
                <a:cubicBezTo>
                  <a:pt x="8978" y="6954"/>
                  <a:pt x="9014" y="7002"/>
                  <a:pt x="9014" y="7061"/>
                </a:cubicBezTo>
                <a:cubicBezTo>
                  <a:pt x="9014" y="7121"/>
                  <a:pt x="8990" y="7168"/>
                  <a:pt x="8966" y="7204"/>
                </a:cubicBezTo>
                <a:lnTo>
                  <a:pt x="6466" y="10169"/>
                </a:lnTo>
                <a:lnTo>
                  <a:pt x="6454" y="10169"/>
                </a:lnTo>
                <a:lnTo>
                  <a:pt x="6275" y="10038"/>
                </a:lnTo>
                <a:lnTo>
                  <a:pt x="6275" y="10026"/>
                </a:lnTo>
                <a:lnTo>
                  <a:pt x="6597" y="8264"/>
                </a:lnTo>
                <a:cubicBezTo>
                  <a:pt x="6597" y="8216"/>
                  <a:pt x="6597" y="8192"/>
                  <a:pt x="6585" y="8145"/>
                </a:cubicBezTo>
                <a:lnTo>
                  <a:pt x="6192" y="7502"/>
                </a:lnTo>
                <a:cubicBezTo>
                  <a:pt x="6167" y="7452"/>
                  <a:pt x="6109" y="7426"/>
                  <a:pt x="6051" y="7426"/>
                </a:cubicBezTo>
                <a:cubicBezTo>
                  <a:pt x="6025" y="7426"/>
                  <a:pt x="6000" y="7431"/>
                  <a:pt x="5978" y="7442"/>
                </a:cubicBezTo>
                <a:cubicBezTo>
                  <a:pt x="5894" y="7490"/>
                  <a:pt x="5871" y="7597"/>
                  <a:pt x="5918" y="7668"/>
                </a:cubicBezTo>
                <a:lnTo>
                  <a:pt x="6275" y="8264"/>
                </a:lnTo>
                <a:lnTo>
                  <a:pt x="5954" y="9966"/>
                </a:lnTo>
                <a:cubicBezTo>
                  <a:pt x="5930" y="10097"/>
                  <a:pt x="5990" y="10216"/>
                  <a:pt x="6097" y="10300"/>
                </a:cubicBezTo>
                <a:lnTo>
                  <a:pt x="6275" y="10443"/>
                </a:lnTo>
                <a:cubicBezTo>
                  <a:pt x="6335" y="10478"/>
                  <a:pt x="6406" y="10502"/>
                  <a:pt x="6466" y="10502"/>
                </a:cubicBezTo>
                <a:cubicBezTo>
                  <a:pt x="6573" y="10502"/>
                  <a:pt x="6656" y="10455"/>
                  <a:pt x="6716" y="10383"/>
                </a:cubicBezTo>
                <a:lnTo>
                  <a:pt x="9216" y="7418"/>
                </a:lnTo>
                <a:cubicBezTo>
                  <a:pt x="9311" y="7311"/>
                  <a:pt x="9347" y="7168"/>
                  <a:pt x="9335" y="7014"/>
                </a:cubicBezTo>
                <a:cubicBezTo>
                  <a:pt x="9323" y="6871"/>
                  <a:pt x="9228" y="6752"/>
                  <a:pt x="9133" y="6656"/>
                </a:cubicBezTo>
                <a:lnTo>
                  <a:pt x="7787" y="5716"/>
                </a:lnTo>
                <a:cubicBezTo>
                  <a:pt x="7776" y="5704"/>
                  <a:pt x="7740" y="5692"/>
                  <a:pt x="7716" y="5692"/>
                </a:cubicBezTo>
                <a:lnTo>
                  <a:pt x="6049" y="5454"/>
                </a:lnTo>
                <a:cubicBezTo>
                  <a:pt x="6040" y="5452"/>
                  <a:pt x="6031" y="5452"/>
                  <a:pt x="6022" y="5452"/>
                </a:cubicBezTo>
                <a:cubicBezTo>
                  <a:pt x="5958" y="5452"/>
                  <a:pt x="5891" y="5488"/>
                  <a:pt x="5871" y="5561"/>
                </a:cubicBezTo>
                <a:lnTo>
                  <a:pt x="5811" y="5704"/>
                </a:lnTo>
                <a:lnTo>
                  <a:pt x="4966" y="4990"/>
                </a:lnTo>
                <a:cubicBezTo>
                  <a:pt x="4930" y="4966"/>
                  <a:pt x="4882" y="4942"/>
                  <a:pt x="4847" y="4942"/>
                </a:cubicBezTo>
                <a:lnTo>
                  <a:pt x="4216" y="5025"/>
                </a:lnTo>
                <a:lnTo>
                  <a:pt x="4192" y="4466"/>
                </a:lnTo>
                <a:cubicBezTo>
                  <a:pt x="4192" y="4382"/>
                  <a:pt x="4251" y="4287"/>
                  <a:pt x="4335" y="4275"/>
                </a:cubicBezTo>
                <a:lnTo>
                  <a:pt x="5466" y="4097"/>
                </a:lnTo>
                <a:lnTo>
                  <a:pt x="5478" y="4501"/>
                </a:lnTo>
                <a:cubicBezTo>
                  <a:pt x="5478" y="4585"/>
                  <a:pt x="5561" y="4668"/>
                  <a:pt x="5644" y="4668"/>
                </a:cubicBezTo>
                <a:cubicBezTo>
                  <a:pt x="5740" y="4668"/>
                  <a:pt x="5811" y="4585"/>
                  <a:pt x="5811" y="4501"/>
                </a:cubicBezTo>
                <a:lnTo>
                  <a:pt x="5799" y="3978"/>
                </a:lnTo>
                <a:lnTo>
                  <a:pt x="6454" y="3239"/>
                </a:lnTo>
                <a:cubicBezTo>
                  <a:pt x="6514" y="3156"/>
                  <a:pt x="6514" y="3073"/>
                  <a:pt x="6430" y="3001"/>
                </a:cubicBezTo>
                <a:cubicBezTo>
                  <a:pt x="6396" y="2973"/>
                  <a:pt x="6359" y="2958"/>
                  <a:pt x="6321" y="2958"/>
                </a:cubicBezTo>
                <a:cubicBezTo>
                  <a:pt x="6279" y="2958"/>
                  <a:pt x="6236" y="2976"/>
                  <a:pt x="6192" y="3013"/>
                </a:cubicBezTo>
                <a:lnTo>
                  <a:pt x="5525" y="3775"/>
                </a:lnTo>
                <a:lnTo>
                  <a:pt x="4275" y="3978"/>
                </a:lnTo>
                <a:cubicBezTo>
                  <a:pt x="4025" y="4025"/>
                  <a:pt x="3835" y="4251"/>
                  <a:pt x="3847" y="4513"/>
                </a:cubicBezTo>
                <a:lnTo>
                  <a:pt x="3870" y="5085"/>
                </a:lnTo>
                <a:lnTo>
                  <a:pt x="3858" y="5085"/>
                </a:lnTo>
                <a:cubicBezTo>
                  <a:pt x="3799" y="5085"/>
                  <a:pt x="3739" y="5061"/>
                  <a:pt x="3716" y="5025"/>
                </a:cubicBezTo>
                <a:lnTo>
                  <a:pt x="2525" y="3799"/>
                </a:lnTo>
                <a:cubicBezTo>
                  <a:pt x="2477" y="3751"/>
                  <a:pt x="2465" y="3692"/>
                  <a:pt x="2477" y="3620"/>
                </a:cubicBezTo>
                <a:lnTo>
                  <a:pt x="2775" y="2358"/>
                </a:lnTo>
                <a:cubicBezTo>
                  <a:pt x="2823" y="2180"/>
                  <a:pt x="2787" y="1989"/>
                  <a:pt x="2680" y="1834"/>
                </a:cubicBezTo>
                <a:lnTo>
                  <a:pt x="2418" y="1406"/>
                </a:lnTo>
                <a:cubicBezTo>
                  <a:pt x="2668" y="1215"/>
                  <a:pt x="2954" y="1037"/>
                  <a:pt x="3239" y="894"/>
                </a:cubicBezTo>
                <a:lnTo>
                  <a:pt x="3454" y="1251"/>
                </a:lnTo>
                <a:cubicBezTo>
                  <a:pt x="3485" y="1306"/>
                  <a:pt x="3536" y="1330"/>
                  <a:pt x="3588" y="1330"/>
                </a:cubicBezTo>
                <a:cubicBezTo>
                  <a:pt x="3616" y="1330"/>
                  <a:pt x="3643" y="1323"/>
                  <a:pt x="3668" y="1311"/>
                </a:cubicBezTo>
                <a:lnTo>
                  <a:pt x="4442" y="989"/>
                </a:lnTo>
                <a:lnTo>
                  <a:pt x="5168" y="953"/>
                </a:lnTo>
                <a:cubicBezTo>
                  <a:pt x="5216" y="953"/>
                  <a:pt x="5228" y="977"/>
                  <a:pt x="5240" y="989"/>
                </a:cubicBezTo>
                <a:cubicBezTo>
                  <a:pt x="5263" y="1001"/>
                  <a:pt x="5275" y="1013"/>
                  <a:pt x="5275" y="1061"/>
                </a:cubicBezTo>
                <a:cubicBezTo>
                  <a:pt x="5275" y="1096"/>
                  <a:pt x="5240" y="1120"/>
                  <a:pt x="5228" y="1132"/>
                </a:cubicBezTo>
                <a:lnTo>
                  <a:pt x="4585" y="1453"/>
                </a:lnTo>
                <a:cubicBezTo>
                  <a:pt x="4525" y="1477"/>
                  <a:pt x="4501" y="1525"/>
                  <a:pt x="4501" y="1596"/>
                </a:cubicBezTo>
                <a:cubicBezTo>
                  <a:pt x="4501" y="1668"/>
                  <a:pt x="4525" y="1715"/>
                  <a:pt x="4585" y="1751"/>
                </a:cubicBezTo>
                <a:lnTo>
                  <a:pt x="5621" y="2346"/>
                </a:lnTo>
                <a:cubicBezTo>
                  <a:pt x="5641" y="2360"/>
                  <a:pt x="5666" y="2366"/>
                  <a:pt x="5693" y="2366"/>
                </a:cubicBezTo>
                <a:cubicBezTo>
                  <a:pt x="5712" y="2366"/>
                  <a:pt x="5732" y="2363"/>
                  <a:pt x="5752" y="2358"/>
                </a:cubicBezTo>
                <a:cubicBezTo>
                  <a:pt x="5799" y="2346"/>
                  <a:pt x="5823" y="2311"/>
                  <a:pt x="5859" y="2263"/>
                </a:cubicBezTo>
                <a:lnTo>
                  <a:pt x="6109" y="1608"/>
                </a:lnTo>
                <a:lnTo>
                  <a:pt x="7240" y="2311"/>
                </a:lnTo>
                <a:lnTo>
                  <a:pt x="7240" y="2323"/>
                </a:lnTo>
                <a:cubicBezTo>
                  <a:pt x="7240" y="2323"/>
                  <a:pt x="7240" y="2346"/>
                  <a:pt x="7228" y="2346"/>
                </a:cubicBezTo>
                <a:lnTo>
                  <a:pt x="6716" y="2501"/>
                </a:lnTo>
                <a:cubicBezTo>
                  <a:pt x="6633" y="2537"/>
                  <a:pt x="6585" y="2620"/>
                  <a:pt x="6609" y="2715"/>
                </a:cubicBezTo>
                <a:cubicBezTo>
                  <a:pt x="6644" y="2787"/>
                  <a:pt x="6704" y="2835"/>
                  <a:pt x="6764" y="2835"/>
                </a:cubicBezTo>
                <a:cubicBezTo>
                  <a:pt x="6775" y="2835"/>
                  <a:pt x="6787" y="2835"/>
                  <a:pt x="6811" y="2823"/>
                </a:cubicBezTo>
                <a:lnTo>
                  <a:pt x="7311" y="2656"/>
                </a:lnTo>
                <a:cubicBezTo>
                  <a:pt x="7430" y="2608"/>
                  <a:pt x="7526" y="2501"/>
                  <a:pt x="7537" y="2370"/>
                </a:cubicBezTo>
                <a:cubicBezTo>
                  <a:pt x="7549" y="2239"/>
                  <a:pt x="7490" y="2120"/>
                  <a:pt x="7371" y="2049"/>
                </a:cubicBezTo>
                <a:lnTo>
                  <a:pt x="6073" y="1239"/>
                </a:lnTo>
                <a:cubicBezTo>
                  <a:pt x="6052" y="1225"/>
                  <a:pt x="6027" y="1219"/>
                  <a:pt x="6000" y="1219"/>
                </a:cubicBezTo>
                <a:cubicBezTo>
                  <a:pt x="5981" y="1219"/>
                  <a:pt x="5962" y="1222"/>
                  <a:pt x="5942" y="1227"/>
                </a:cubicBezTo>
                <a:cubicBezTo>
                  <a:pt x="5894" y="1239"/>
                  <a:pt x="5859" y="1275"/>
                  <a:pt x="5835" y="1311"/>
                </a:cubicBezTo>
                <a:lnTo>
                  <a:pt x="5585" y="1965"/>
                </a:lnTo>
                <a:lnTo>
                  <a:pt x="4990" y="1632"/>
                </a:lnTo>
                <a:lnTo>
                  <a:pt x="5347" y="1453"/>
                </a:lnTo>
                <a:cubicBezTo>
                  <a:pt x="5478" y="1394"/>
                  <a:pt x="5561" y="1275"/>
                  <a:pt x="5585" y="1120"/>
                </a:cubicBezTo>
                <a:cubicBezTo>
                  <a:pt x="5597" y="1001"/>
                  <a:pt x="5561" y="882"/>
                  <a:pt x="5478" y="775"/>
                </a:cubicBezTo>
                <a:cubicBezTo>
                  <a:pt x="5394" y="691"/>
                  <a:pt x="5275" y="644"/>
                  <a:pt x="5156" y="644"/>
                </a:cubicBezTo>
                <a:lnTo>
                  <a:pt x="4394" y="680"/>
                </a:lnTo>
                <a:cubicBezTo>
                  <a:pt x="4382" y="680"/>
                  <a:pt x="4347" y="680"/>
                  <a:pt x="4335" y="691"/>
                </a:cubicBezTo>
                <a:lnTo>
                  <a:pt x="3668" y="977"/>
                </a:lnTo>
                <a:lnTo>
                  <a:pt x="3549" y="775"/>
                </a:lnTo>
                <a:cubicBezTo>
                  <a:pt x="4192" y="513"/>
                  <a:pt x="4870" y="382"/>
                  <a:pt x="5585" y="382"/>
                </a:cubicBezTo>
                <a:close/>
                <a:moveTo>
                  <a:pt x="5585" y="1"/>
                </a:moveTo>
                <a:cubicBezTo>
                  <a:pt x="4097" y="1"/>
                  <a:pt x="2704" y="584"/>
                  <a:pt x="1644" y="1644"/>
                </a:cubicBezTo>
                <a:cubicBezTo>
                  <a:pt x="584" y="2704"/>
                  <a:pt x="1" y="4097"/>
                  <a:pt x="1" y="5585"/>
                </a:cubicBezTo>
                <a:cubicBezTo>
                  <a:pt x="1" y="7073"/>
                  <a:pt x="584" y="8478"/>
                  <a:pt x="1644" y="9526"/>
                </a:cubicBezTo>
                <a:cubicBezTo>
                  <a:pt x="2704" y="10586"/>
                  <a:pt x="4097" y="11169"/>
                  <a:pt x="5585" y="11169"/>
                </a:cubicBezTo>
                <a:cubicBezTo>
                  <a:pt x="7073" y="11169"/>
                  <a:pt x="8478" y="10586"/>
                  <a:pt x="9526" y="9526"/>
                </a:cubicBezTo>
                <a:cubicBezTo>
                  <a:pt x="10585" y="8478"/>
                  <a:pt x="11169" y="7073"/>
                  <a:pt x="11169" y="5585"/>
                </a:cubicBezTo>
                <a:cubicBezTo>
                  <a:pt x="11169" y="4097"/>
                  <a:pt x="10585" y="2692"/>
                  <a:pt x="9526" y="1644"/>
                </a:cubicBezTo>
                <a:cubicBezTo>
                  <a:pt x="8478" y="584"/>
                  <a:pt x="7073" y="1"/>
                  <a:pt x="55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8"/>
          <p:cNvSpPr/>
          <p:nvPr/>
        </p:nvSpPr>
        <p:spPr>
          <a:xfrm flipH="1">
            <a:off x="4436143" y="2060600"/>
            <a:ext cx="271708" cy="337683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48"/>
          <p:cNvGrpSpPr/>
          <p:nvPr/>
        </p:nvGrpSpPr>
        <p:grpSpPr>
          <a:xfrm>
            <a:off x="6850098" y="2024444"/>
            <a:ext cx="423870" cy="410009"/>
            <a:chOff x="2171474" y="3369229"/>
            <a:chExt cx="408156" cy="343737"/>
          </a:xfrm>
        </p:grpSpPr>
        <p:sp>
          <p:nvSpPr>
            <p:cNvPr id="326" name="Google Shape;326;p48"/>
            <p:cNvSpPr/>
            <p:nvPr/>
          </p:nvSpPr>
          <p:spPr>
            <a:xfrm>
              <a:off x="2171474" y="3369229"/>
              <a:ext cx="408156" cy="343737"/>
            </a:xfrm>
            <a:custGeom>
              <a:rect b="b" l="l" r="r" t="t"/>
              <a:pathLst>
                <a:path extrusionOk="0" h="10800" w="12824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8"/>
            <p:cNvSpPr/>
            <p:nvPr/>
          </p:nvSpPr>
          <p:spPr>
            <a:xfrm>
              <a:off x="2292737" y="3477220"/>
              <a:ext cx="164898" cy="164866"/>
            </a:xfrm>
            <a:custGeom>
              <a:rect b="b" l="l" r="r" t="t"/>
              <a:pathLst>
                <a:path extrusionOk="0" h="5180" w="5181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8"/>
            <p:cNvSpPr/>
            <p:nvPr/>
          </p:nvSpPr>
          <p:spPr>
            <a:xfrm>
              <a:off x="2256358" y="3451503"/>
              <a:ext cx="188769" cy="177311"/>
            </a:xfrm>
            <a:custGeom>
              <a:rect b="b" l="l" r="r" t="t"/>
              <a:pathLst>
                <a:path extrusionOk="0" h="5571" w="5931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8"/>
            <p:cNvSpPr/>
            <p:nvPr/>
          </p:nvSpPr>
          <p:spPr>
            <a:xfrm>
              <a:off x="2305245" y="3491160"/>
              <a:ext cx="189151" cy="176706"/>
            </a:xfrm>
            <a:custGeom>
              <a:rect b="b" l="l" r="r" t="t"/>
              <a:pathLst>
                <a:path extrusionOk="0" h="5552" w="5943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Necesita…</a:t>
            </a:r>
            <a:endParaRPr/>
          </a:p>
        </p:txBody>
      </p:sp>
      <p:cxnSp>
        <p:nvCxnSpPr>
          <p:cNvPr id="335" name="Google Shape;335;p4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36" name="Google Shape;336;p49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Micrófono</a:t>
            </a:r>
            <a:endParaRPr/>
          </a:p>
        </p:txBody>
      </p:sp>
      <p:sp>
        <p:nvSpPr>
          <p:cNvPr id="337" name="Google Shape;337;p49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Operaciones a través de tu voz</a:t>
            </a:r>
            <a:endParaRPr/>
          </a:p>
        </p:txBody>
      </p:sp>
      <p:sp>
        <p:nvSpPr>
          <p:cNvPr id="338" name="Google Shape;338;p49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Teléfono</a:t>
            </a:r>
            <a:endParaRPr/>
          </a:p>
        </p:txBody>
      </p:sp>
      <p:sp>
        <p:nvSpPr>
          <p:cNvPr id="339" name="Google Shape;339;p49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recibir llamadas de BBVA con motivos de verificación</a:t>
            </a:r>
            <a:endParaRPr/>
          </a:p>
        </p:txBody>
      </p:sp>
      <p:sp>
        <p:nvSpPr>
          <p:cNvPr id="340" name="Google Shape;340;p49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Notificaciones Push</a:t>
            </a:r>
            <a:endParaRPr/>
          </a:p>
        </p:txBody>
      </p:sp>
      <p:sp>
        <p:nvSpPr>
          <p:cNvPr id="341" name="Google Shape;341;p49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Recibe notificaciones sobre tus movimientos</a:t>
            </a:r>
            <a:endParaRPr/>
          </a:p>
        </p:txBody>
      </p:sp>
      <p:cxnSp>
        <p:nvCxnSpPr>
          <p:cNvPr id="342" name="Google Shape;342;p49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43" name="Google Shape;343;p49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44" name="Google Shape;344;p49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45" name="Google Shape;345;p49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9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9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8" name="Google Shape;348;p49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349" name="Google Shape;349;p49"/>
            <p:cNvSpPr/>
            <p:nvPr/>
          </p:nvSpPr>
          <p:spPr>
            <a:xfrm>
              <a:off x="3990517" y="3354173"/>
              <a:ext cx="279559" cy="363402"/>
            </a:xfrm>
            <a:custGeom>
              <a:rect b="b" l="l" r="r" t="t"/>
              <a:pathLst>
                <a:path extrusionOk="0" h="11408" w="8776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9"/>
            <p:cNvSpPr/>
            <p:nvPr/>
          </p:nvSpPr>
          <p:spPr>
            <a:xfrm>
              <a:off x="4102009" y="3418680"/>
              <a:ext cx="36824" cy="37175"/>
            </a:xfrm>
            <a:custGeom>
              <a:rect b="b" l="l" r="r" t="t"/>
              <a:pathLst>
                <a:path extrusionOk="0" h="1167" w="1156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9"/>
            <p:cNvSpPr/>
            <p:nvPr/>
          </p:nvSpPr>
          <p:spPr>
            <a:xfrm>
              <a:off x="4083820" y="3615129"/>
              <a:ext cx="37175" cy="36824"/>
            </a:xfrm>
            <a:custGeom>
              <a:rect b="b" l="l" r="r" t="t"/>
              <a:pathLst>
                <a:path extrusionOk="0" h="1156" w="1167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49"/>
          <p:cNvSpPr/>
          <p:nvPr/>
        </p:nvSpPr>
        <p:spPr>
          <a:xfrm>
            <a:off x="6865787" y="2041377"/>
            <a:ext cx="392528" cy="376148"/>
          </a:xfrm>
          <a:custGeom>
            <a:rect b="b" l="l" r="r" t="t"/>
            <a:pathLst>
              <a:path extrusionOk="0" h="10102" w="10181">
                <a:moveTo>
                  <a:pt x="2632" y="410"/>
                </a:moveTo>
                <a:lnTo>
                  <a:pt x="4085" y="2863"/>
                </a:lnTo>
                <a:lnTo>
                  <a:pt x="3311" y="3327"/>
                </a:lnTo>
                <a:lnTo>
                  <a:pt x="1858" y="874"/>
                </a:lnTo>
                <a:lnTo>
                  <a:pt x="2632" y="410"/>
                </a:lnTo>
                <a:close/>
                <a:moveTo>
                  <a:pt x="2715" y="0"/>
                </a:moveTo>
                <a:cubicBezTo>
                  <a:pt x="2684" y="0"/>
                  <a:pt x="2655" y="12"/>
                  <a:pt x="2620" y="29"/>
                </a:cubicBezTo>
                <a:lnTo>
                  <a:pt x="1537" y="660"/>
                </a:lnTo>
                <a:cubicBezTo>
                  <a:pt x="1442" y="708"/>
                  <a:pt x="1418" y="827"/>
                  <a:pt x="1477" y="922"/>
                </a:cubicBezTo>
                <a:lnTo>
                  <a:pt x="1573" y="1101"/>
                </a:lnTo>
                <a:lnTo>
                  <a:pt x="1132" y="1339"/>
                </a:lnTo>
                <a:cubicBezTo>
                  <a:pt x="668" y="1577"/>
                  <a:pt x="322" y="1993"/>
                  <a:pt x="168" y="2482"/>
                </a:cubicBezTo>
                <a:cubicBezTo>
                  <a:pt x="1" y="2982"/>
                  <a:pt x="49" y="3506"/>
                  <a:pt x="263" y="3982"/>
                </a:cubicBezTo>
                <a:cubicBezTo>
                  <a:pt x="489" y="4446"/>
                  <a:pt x="1180" y="5220"/>
                  <a:pt x="1692" y="5803"/>
                </a:cubicBezTo>
                <a:cubicBezTo>
                  <a:pt x="1727" y="5839"/>
                  <a:pt x="1787" y="5863"/>
                  <a:pt x="1835" y="5863"/>
                </a:cubicBezTo>
                <a:cubicBezTo>
                  <a:pt x="1870" y="5863"/>
                  <a:pt x="1918" y="5839"/>
                  <a:pt x="1954" y="5815"/>
                </a:cubicBezTo>
                <a:cubicBezTo>
                  <a:pt x="2025" y="5744"/>
                  <a:pt x="2025" y="5637"/>
                  <a:pt x="1965" y="5565"/>
                </a:cubicBezTo>
                <a:cubicBezTo>
                  <a:pt x="1251" y="4768"/>
                  <a:pt x="763" y="4149"/>
                  <a:pt x="596" y="3815"/>
                </a:cubicBezTo>
                <a:cubicBezTo>
                  <a:pt x="203" y="3029"/>
                  <a:pt x="525" y="2065"/>
                  <a:pt x="1299" y="1648"/>
                </a:cubicBezTo>
                <a:lnTo>
                  <a:pt x="1751" y="1410"/>
                </a:lnTo>
                <a:lnTo>
                  <a:pt x="2763" y="3125"/>
                </a:lnTo>
                <a:cubicBezTo>
                  <a:pt x="2668" y="3160"/>
                  <a:pt x="2573" y="3220"/>
                  <a:pt x="2501" y="3303"/>
                </a:cubicBezTo>
                <a:cubicBezTo>
                  <a:pt x="2096" y="3660"/>
                  <a:pt x="2037" y="4232"/>
                  <a:pt x="2346" y="4672"/>
                </a:cubicBezTo>
                <a:cubicBezTo>
                  <a:pt x="2513" y="4887"/>
                  <a:pt x="5299" y="7685"/>
                  <a:pt x="5525" y="7839"/>
                </a:cubicBezTo>
                <a:cubicBezTo>
                  <a:pt x="5704" y="7970"/>
                  <a:pt x="5906" y="8030"/>
                  <a:pt x="6133" y="8030"/>
                </a:cubicBezTo>
                <a:cubicBezTo>
                  <a:pt x="6418" y="8030"/>
                  <a:pt x="6692" y="7911"/>
                  <a:pt x="6907" y="7673"/>
                </a:cubicBezTo>
                <a:cubicBezTo>
                  <a:pt x="6978" y="7601"/>
                  <a:pt x="7038" y="7494"/>
                  <a:pt x="7085" y="7387"/>
                </a:cubicBezTo>
                <a:lnTo>
                  <a:pt x="8800" y="8399"/>
                </a:lnTo>
                <a:lnTo>
                  <a:pt x="8562" y="8863"/>
                </a:lnTo>
                <a:cubicBezTo>
                  <a:pt x="8267" y="9418"/>
                  <a:pt x="7695" y="9741"/>
                  <a:pt x="7107" y="9741"/>
                </a:cubicBezTo>
                <a:cubicBezTo>
                  <a:pt x="6862" y="9741"/>
                  <a:pt x="6614" y="9685"/>
                  <a:pt x="6383" y="9566"/>
                </a:cubicBezTo>
                <a:cubicBezTo>
                  <a:pt x="5764" y="9256"/>
                  <a:pt x="4097" y="7768"/>
                  <a:pt x="2513" y="6113"/>
                </a:cubicBezTo>
                <a:cubicBezTo>
                  <a:pt x="2477" y="6077"/>
                  <a:pt x="2433" y="6059"/>
                  <a:pt x="2388" y="6059"/>
                </a:cubicBezTo>
                <a:cubicBezTo>
                  <a:pt x="2344" y="6059"/>
                  <a:pt x="2299" y="6077"/>
                  <a:pt x="2263" y="6113"/>
                </a:cubicBezTo>
                <a:cubicBezTo>
                  <a:pt x="2192" y="6184"/>
                  <a:pt x="2192" y="6292"/>
                  <a:pt x="2263" y="6363"/>
                </a:cubicBezTo>
                <a:cubicBezTo>
                  <a:pt x="3656" y="7839"/>
                  <a:pt x="5466" y="9518"/>
                  <a:pt x="6240" y="9887"/>
                </a:cubicBezTo>
                <a:cubicBezTo>
                  <a:pt x="6514" y="10030"/>
                  <a:pt x="6811" y="10102"/>
                  <a:pt x="7109" y="10102"/>
                </a:cubicBezTo>
                <a:cubicBezTo>
                  <a:pt x="7323" y="10102"/>
                  <a:pt x="7526" y="10066"/>
                  <a:pt x="7740" y="9994"/>
                </a:cubicBezTo>
                <a:cubicBezTo>
                  <a:pt x="8240" y="9828"/>
                  <a:pt x="8645" y="9494"/>
                  <a:pt x="8883" y="9030"/>
                </a:cubicBezTo>
                <a:lnTo>
                  <a:pt x="9121" y="8578"/>
                </a:lnTo>
                <a:lnTo>
                  <a:pt x="9300" y="8685"/>
                </a:lnTo>
                <a:cubicBezTo>
                  <a:pt x="9335" y="8697"/>
                  <a:pt x="9359" y="8721"/>
                  <a:pt x="9395" y="8721"/>
                </a:cubicBezTo>
                <a:cubicBezTo>
                  <a:pt x="9455" y="8721"/>
                  <a:pt x="9514" y="8685"/>
                  <a:pt x="9538" y="8625"/>
                </a:cubicBezTo>
                <a:lnTo>
                  <a:pt x="10181" y="7542"/>
                </a:lnTo>
                <a:cubicBezTo>
                  <a:pt x="10169" y="7494"/>
                  <a:pt x="10169" y="7447"/>
                  <a:pt x="10169" y="7411"/>
                </a:cubicBezTo>
                <a:cubicBezTo>
                  <a:pt x="10157" y="7363"/>
                  <a:pt x="10121" y="7316"/>
                  <a:pt x="10074" y="7304"/>
                </a:cubicBezTo>
                <a:lnTo>
                  <a:pt x="8871" y="6589"/>
                </a:lnTo>
                <a:cubicBezTo>
                  <a:pt x="8845" y="6574"/>
                  <a:pt x="8816" y="6568"/>
                  <a:pt x="8788" y="6568"/>
                </a:cubicBezTo>
                <a:cubicBezTo>
                  <a:pt x="8725" y="6568"/>
                  <a:pt x="8662" y="6600"/>
                  <a:pt x="8621" y="6649"/>
                </a:cubicBezTo>
                <a:cubicBezTo>
                  <a:pt x="8573" y="6732"/>
                  <a:pt x="8609" y="6839"/>
                  <a:pt x="8681" y="6899"/>
                </a:cubicBezTo>
                <a:lnTo>
                  <a:pt x="9740" y="7530"/>
                </a:lnTo>
                <a:lnTo>
                  <a:pt x="9276" y="8304"/>
                </a:lnTo>
                <a:lnTo>
                  <a:pt x="6823" y="6851"/>
                </a:lnTo>
                <a:lnTo>
                  <a:pt x="7276" y="6077"/>
                </a:lnTo>
                <a:lnTo>
                  <a:pt x="8038" y="6530"/>
                </a:lnTo>
                <a:cubicBezTo>
                  <a:pt x="8064" y="6545"/>
                  <a:pt x="8092" y="6551"/>
                  <a:pt x="8121" y="6551"/>
                </a:cubicBezTo>
                <a:cubicBezTo>
                  <a:pt x="8184" y="6551"/>
                  <a:pt x="8247" y="6519"/>
                  <a:pt x="8288" y="6470"/>
                </a:cubicBezTo>
                <a:cubicBezTo>
                  <a:pt x="8335" y="6375"/>
                  <a:pt x="8312" y="6280"/>
                  <a:pt x="8228" y="6220"/>
                </a:cubicBezTo>
                <a:lnTo>
                  <a:pt x="7311" y="5684"/>
                </a:lnTo>
                <a:cubicBezTo>
                  <a:pt x="7281" y="5662"/>
                  <a:pt x="7251" y="5653"/>
                  <a:pt x="7221" y="5653"/>
                </a:cubicBezTo>
                <a:cubicBezTo>
                  <a:pt x="7203" y="5653"/>
                  <a:pt x="7186" y="5656"/>
                  <a:pt x="7169" y="5661"/>
                </a:cubicBezTo>
                <a:cubicBezTo>
                  <a:pt x="7133" y="5684"/>
                  <a:pt x="7085" y="5708"/>
                  <a:pt x="7073" y="5756"/>
                </a:cubicBezTo>
                <a:lnTo>
                  <a:pt x="6430" y="6839"/>
                </a:lnTo>
                <a:cubicBezTo>
                  <a:pt x="6383" y="6935"/>
                  <a:pt x="6418" y="7030"/>
                  <a:pt x="6490" y="7089"/>
                </a:cubicBezTo>
                <a:lnTo>
                  <a:pt x="6728" y="7244"/>
                </a:lnTo>
                <a:lnTo>
                  <a:pt x="6716" y="7268"/>
                </a:lnTo>
                <a:cubicBezTo>
                  <a:pt x="6680" y="7351"/>
                  <a:pt x="6633" y="7411"/>
                  <a:pt x="6597" y="7470"/>
                </a:cubicBezTo>
                <a:cubicBezTo>
                  <a:pt x="6466" y="7615"/>
                  <a:pt x="6284" y="7692"/>
                  <a:pt x="6098" y="7692"/>
                </a:cubicBezTo>
                <a:cubicBezTo>
                  <a:pt x="5962" y="7692"/>
                  <a:pt x="5825" y="7651"/>
                  <a:pt x="5704" y="7566"/>
                </a:cubicBezTo>
                <a:cubicBezTo>
                  <a:pt x="5514" y="7423"/>
                  <a:pt x="2751" y="4672"/>
                  <a:pt x="2608" y="4470"/>
                </a:cubicBezTo>
                <a:cubicBezTo>
                  <a:pt x="2394" y="4196"/>
                  <a:pt x="2442" y="3815"/>
                  <a:pt x="2716" y="3577"/>
                </a:cubicBezTo>
                <a:cubicBezTo>
                  <a:pt x="2775" y="3541"/>
                  <a:pt x="2835" y="3494"/>
                  <a:pt x="2906" y="3458"/>
                </a:cubicBezTo>
                <a:lnTo>
                  <a:pt x="2930" y="3446"/>
                </a:lnTo>
                <a:lnTo>
                  <a:pt x="3085" y="3684"/>
                </a:lnTo>
                <a:cubicBezTo>
                  <a:pt x="3108" y="3744"/>
                  <a:pt x="3168" y="3779"/>
                  <a:pt x="3228" y="3779"/>
                </a:cubicBezTo>
                <a:cubicBezTo>
                  <a:pt x="3263" y="3779"/>
                  <a:pt x="3287" y="3756"/>
                  <a:pt x="3323" y="3744"/>
                </a:cubicBezTo>
                <a:lnTo>
                  <a:pt x="4406" y="3101"/>
                </a:lnTo>
                <a:cubicBezTo>
                  <a:pt x="4454" y="3077"/>
                  <a:pt x="4478" y="3041"/>
                  <a:pt x="4490" y="3006"/>
                </a:cubicBezTo>
                <a:cubicBezTo>
                  <a:pt x="4513" y="2958"/>
                  <a:pt x="4490" y="2910"/>
                  <a:pt x="4478" y="2863"/>
                </a:cubicBezTo>
                <a:lnTo>
                  <a:pt x="2858" y="100"/>
                </a:lnTo>
                <a:cubicBezTo>
                  <a:pt x="2823" y="53"/>
                  <a:pt x="2799" y="29"/>
                  <a:pt x="2751" y="5"/>
                </a:cubicBezTo>
                <a:cubicBezTo>
                  <a:pt x="2739" y="2"/>
                  <a:pt x="2727" y="0"/>
                  <a:pt x="271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49"/>
          <p:cNvGrpSpPr/>
          <p:nvPr/>
        </p:nvGrpSpPr>
        <p:grpSpPr>
          <a:xfrm>
            <a:off x="1847320" y="2041385"/>
            <a:ext cx="469277" cy="376141"/>
            <a:chOff x="1748582" y="3372635"/>
            <a:chExt cx="359269" cy="335780"/>
          </a:xfrm>
        </p:grpSpPr>
        <p:sp>
          <p:nvSpPr>
            <p:cNvPr id="354" name="Google Shape;354;p49"/>
            <p:cNvSpPr/>
            <p:nvPr/>
          </p:nvSpPr>
          <p:spPr>
            <a:xfrm>
              <a:off x="2080161" y="3535210"/>
              <a:ext cx="27690" cy="10630"/>
            </a:xfrm>
            <a:custGeom>
              <a:rect b="b" l="l" r="r" t="t"/>
              <a:pathLst>
                <a:path extrusionOk="0" h="334" w="87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" name="Google Shape;355;p49"/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</p:grpSpPr>
          <p:sp>
            <p:nvSpPr>
              <p:cNvPr id="356" name="Google Shape;356;p49"/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rect b="b" l="l" r="r" t="t"/>
                <a:pathLst>
                  <a:path extrusionOk="0" h="10550" w="9693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49"/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rect b="b" l="l" r="r" t="t"/>
                <a:pathLst>
                  <a:path extrusionOk="0" h="701" w="787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49"/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rect b="b" l="l" r="r" t="t"/>
                <a:pathLst>
                  <a:path extrusionOk="0" h="711" w="74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Necesita…</a:t>
            </a:r>
            <a:endParaRPr/>
          </a:p>
        </p:txBody>
      </p:sp>
      <p:cxnSp>
        <p:nvCxnSpPr>
          <p:cNvPr id="364" name="Google Shape;364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65" name="Google Shape;365;p50"/>
          <p:cNvSpPr txBox="1"/>
          <p:nvPr>
            <p:ph type="title"/>
          </p:nvPr>
        </p:nvSpPr>
        <p:spPr>
          <a:xfrm>
            <a:off x="4783522" y="255702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Cámara</a:t>
            </a:r>
            <a:endParaRPr/>
          </a:p>
        </p:txBody>
      </p:sp>
      <p:sp>
        <p:nvSpPr>
          <p:cNvPr id="366" name="Google Shape;366;p50"/>
          <p:cNvSpPr txBox="1"/>
          <p:nvPr>
            <p:ph idx="1" type="subTitle"/>
          </p:nvPr>
        </p:nvSpPr>
        <p:spPr>
          <a:xfrm>
            <a:off x="4783522" y="324192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personalización del perfil, rellenado de campos y verificación de identidad.</a:t>
            </a:r>
            <a:endParaRPr/>
          </a:p>
        </p:txBody>
      </p:sp>
      <p:sp>
        <p:nvSpPr>
          <p:cNvPr id="367" name="Google Shape;367;p50"/>
          <p:cNvSpPr txBox="1"/>
          <p:nvPr>
            <p:ph idx="5" type="title"/>
          </p:nvPr>
        </p:nvSpPr>
        <p:spPr>
          <a:xfrm>
            <a:off x="2293472" y="255702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de contactos</a:t>
            </a:r>
            <a:endParaRPr/>
          </a:p>
        </p:txBody>
      </p:sp>
      <p:sp>
        <p:nvSpPr>
          <p:cNvPr id="368" name="Google Shape;368;p50"/>
          <p:cNvSpPr txBox="1"/>
          <p:nvPr>
            <p:ph idx="6" type="subTitle"/>
          </p:nvPr>
        </p:nvSpPr>
        <p:spPr>
          <a:xfrm>
            <a:off x="2293472" y="324192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Operaciones más rápidas con los números de teléfono</a:t>
            </a:r>
            <a:endParaRPr/>
          </a:p>
        </p:txBody>
      </p:sp>
      <p:cxnSp>
        <p:nvCxnSpPr>
          <p:cNvPr id="369" name="Google Shape;369;p50"/>
          <p:cNvCxnSpPr/>
          <p:nvPr/>
        </p:nvCxnSpPr>
        <p:spPr>
          <a:xfrm>
            <a:off x="5681122" y="317794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70" name="Google Shape;370;p50"/>
          <p:cNvCxnSpPr/>
          <p:nvPr/>
        </p:nvCxnSpPr>
        <p:spPr>
          <a:xfrm>
            <a:off x="3191075" y="317794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71" name="Google Shape;371;p50"/>
          <p:cNvSpPr/>
          <p:nvPr/>
        </p:nvSpPr>
        <p:spPr>
          <a:xfrm>
            <a:off x="2984675" y="167620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0"/>
          <p:cNvSpPr/>
          <p:nvPr/>
        </p:nvSpPr>
        <p:spPr>
          <a:xfrm>
            <a:off x="5474722" y="167620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3" name="Google Shape;373;p50"/>
          <p:cNvGrpSpPr/>
          <p:nvPr/>
        </p:nvGrpSpPr>
        <p:grpSpPr>
          <a:xfrm>
            <a:off x="5563554" y="1860390"/>
            <a:ext cx="506931" cy="316202"/>
            <a:chOff x="3933342" y="4315767"/>
            <a:chExt cx="383632" cy="276449"/>
          </a:xfrm>
        </p:grpSpPr>
        <p:sp>
          <p:nvSpPr>
            <p:cNvPr id="374" name="Google Shape;374;p50"/>
            <p:cNvSpPr/>
            <p:nvPr/>
          </p:nvSpPr>
          <p:spPr>
            <a:xfrm>
              <a:off x="3933342" y="4315767"/>
              <a:ext cx="383632" cy="276449"/>
            </a:xfrm>
            <a:custGeom>
              <a:rect b="b" l="l" r="r" t="t"/>
              <a:pathLst>
                <a:path extrusionOk="0" h="8692" w="12062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0"/>
            <p:cNvSpPr/>
            <p:nvPr/>
          </p:nvSpPr>
          <p:spPr>
            <a:xfrm>
              <a:off x="4035214" y="4410037"/>
              <a:ext cx="11386" cy="140896"/>
            </a:xfrm>
            <a:custGeom>
              <a:rect b="b" l="l" r="r" t="t"/>
              <a:pathLst>
                <a:path extrusionOk="0" h="4430" w="35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0"/>
            <p:cNvSpPr/>
            <p:nvPr/>
          </p:nvSpPr>
          <p:spPr>
            <a:xfrm>
              <a:off x="4221146" y="4390827"/>
              <a:ext cx="42460" cy="32886"/>
            </a:xfrm>
            <a:custGeom>
              <a:rect b="b" l="l" r="r" t="t"/>
              <a:pathLst>
                <a:path extrusionOk="0" h="1034" w="1335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0"/>
            <p:cNvSpPr/>
            <p:nvPr/>
          </p:nvSpPr>
          <p:spPr>
            <a:xfrm>
              <a:off x="4054519" y="4384561"/>
              <a:ext cx="192961" cy="192516"/>
            </a:xfrm>
            <a:custGeom>
              <a:rect b="b" l="l" r="r" t="t"/>
              <a:pathLst>
                <a:path extrusionOk="0" h="6053" w="6067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0"/>
            <p:cNvSpPr/>
            <p:nvPr/>
          </p:nvSpPr>
          <p:spPr>
            <a:xfrm>
              <a:off x="4085593" y="4420278"/>
              <a:ext cx="145826" cy="120923"/>
            </a:xfrm>
            <a:custGeom>
              <a:rect b="b" l="l" r="r" t="t"/>
              <a:pathLst>
                <a:path extrusionOk="0" h="3802" w="4585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0"/>
            <p:cNvSpPr/>
            <p:nvPr/>
          </p:nvSpPr>
          <p:spPr>
            <a:xfrm>
              <a:off x="4131392" y="4449507"/>
              <a:ext cx="54577" cy="45767"/>
            </a:xfrm>
            <a:custGeom>
              <a:rect b="b" l="l" r="r" t="t"/>
              <a:pathLst>
                <a:path extrusionOk="0" h="1439" w="1716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50"/>
          <p:cNvSpPr/>
          <p:nvPr/>
        </p:nvSpPr>
        <p:spPr>
          <a:xfrm>
            <a:off x="3112586" y="1853662"/>
            <a:ext cx="428778" cy="329680"/>
          </a:xfrm>
          <a:custGeom>
            <a:rect b="b" l="l" r="r" t="t"/>
            <a:pathLst>
              <a:path extrusionOk="0" h="9809" w="11967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¿Lenguajes?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 mas nuevo</a:t>
            </a:r>
            <a:endParaRPr/>
          </a:p>
        </p:txBody>
      </p:sp>
      <p:cxnSp>
        <p:nvCxnSpPr>
          <p:cNvPr id="386" name="Google Shape;386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87" name="Google Shape;387;p51"/>
          <p:cNvSpPr txBox="1"/>
          <p:nvPr>
            <p:ph type="title"/>
          </p:nvPr>
        </p:nvSpPr>
        <p:spPr>
          <a:xfrm>
            <a:off x="1900650" y="3370850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Swift</a:t>
            </a:r>
            <a:endParaRPr/>
          </a:p>
        </p:txBody>
      </p:sp>
      <p:sp>
        <p:nvSpPr>
          <p:cNvPr id="388" name="Google Shape;388;p51"/>
          <p:cNvSpPr txBox="1"/>
          <p:nvPr>
            <p:ph idx="1" type="subTitle"/>
          </p:nvPr>
        </p:nvSpPr>
        <p:spPr>
          <a:xfrm>
            <a:off x="1900650" y="4055750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el desarrollo en iOS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1"/>
          <p:cNvSpPr txBox="1"/>
          <p:nvPr>
            <p:ph idx="2" type="title"/>
          </p:nvPr>
        </p:nvSpPr>
        <p:spPr>
          <a:xfrm>
            <a:off x="4779875" y="3370850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Kotlin</a:t>
            </a:r>
            <a:endParaRPr/>
          </a:p>
        </p:txBody>
      </p:sp>
      <p:sp>
        <p:nvSpPr>
          <p:cNvPr id="390" name="Google Shape;390;p51"/>
          <p:cNvSpPr txBox="1"/>
          <p:nvPr>
            <p:ph idx="3" type="subTitle"/>
          </p:nvPr>
        </p:nvSpPr>
        <p:spPr>
          <a:xfrm>
            <a:off x="4779875" y="4055750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el desarrollo en Android</a:t>
            </a:r>
            <a:endParaRPr/>
          </a:p>
        </p:txBody>
      </p:sp>
      <p:cxnSp>
        <p:nvCxnSpPr>
          <p:cNvPr id="391" name="Google Shape;391;p51"/>
          <p:cNvCxnSpPr/>
          <p:nvPr/>
        </p:nvCxnSpPr>
        <p:spPr>
          <a:xfrm>
            <a:off x="2959800" y="399177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92" name="Google Shape;392;p51"/>
          <p:cNvCxnSpPr/>
          <p:nvPr/>
        </p:nvCxnSpPr>
        <p:spPr>
          <a:xfrm>
            <a:off x="5839025" y="399177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93" name="Google Shape;393;p51"/>
          <p:cNvPicPr preferRelativeResize="0"/>
          <p:nvPr/>
        </p:nvPicPr>
        <p:blipFill rotWithShape="1">
          <a:blip r:embed="rId3">
            <a:alphaModFix/>
          </a:blip>
          <a:srcRect b="14001" l="16974" r="16300" t="13676"/>
          <a:stretch/>
        </p:blipFill>
        <p:spPr>
          <a:xfrm>
            <a:off x="2364400" y="1622625"/>
            <a:ext cx="1666476" cy="180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1"/>
          <p:cNvPicPr preferRelativeResize="0"/>
          <p:nvPr/>
        </p:nvPicPr>
        <p:blipFill rotWithShape="1">
          <a:blip r:embed="rId4">
            <a:alphaModFix/>
          </a:blip>
          <a:srcRect b="13356" l="26057" r="26941" t="11731"/>
          <a:stretch/>
        </p:blipFill>
        <p:spPr>
          <a:xfrm>
            <a:off x="5206125" y="1836475"/>
            <a:ext cx="1537601" cy="13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Tecnologia utilizada…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0" name="Google Shape;400;p52"/>
          <p:cNvSpPr txBox="1"/>
          <p:nvPr>
            <p:ph idx="1" type="body"/>
          </p:nvPr>
        </p:nvSpPr>
        <p:spPr>
          <a:xfrm>
            <a:off x="938500" y="1659275"/>
            <a:ext cx="34431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Progressive Web App (PWA),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Para</a:t>
            </a:r>
            <a:r>
              <a:rPr lang="en"/>
              <a:t> </a:t>
            </a:r>
            <a:r>
              <a:rPr lang="en"/>
              <a:t>convertir en una experiencia más nativa a la web móvil, </a:t>
            </a:r>
            <a:r>
              <a:rPr lang="en"/>
              <a:t>que además </a:t>
            </a:r>
            <a:r>
              <a:rPr lang="en"/>
              <a:t>puede enviar notificaciones de interés a los clientes.</a:t>
            </a:r>
            <a:endParaRPr/>
          </a:p>
        </p:txBody>
      </p:sp>
      <p:cxnSp>
        <p:nvCxnSpPr>
          <p:cNvPr id="401" name="Google Shape;401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02" name="Google Shape;4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900" y="1014475"/>
            <a:ext cx="4111341" cy="27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/>
          <p:nvPr>
            <p:ph type="title"/>
          </p:nvPr>
        </p:nvSpPr>
        <p:spPr>
          <a:xfrm>
            <a:off x="5337175" y="13733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Alta dependencia de servicios en la nube</a:t>
            </a:r>
            <a:endParaRPr/>
          </a:p>
        </p:txBody>
      </p:sp>
      <p:sp>
        <p:nvSpPr>
          <p:cNvPr id="408" name="Google Shape;408;p53"/>
          <p:cNvSpPr txBox="1"/>
          <p:nvPr>
            <p:ph idx="1" type="body"/>
          </p:nvPr>
        </p:nvSpPr>
        <p:spPr>
          <a:xfrm>
            <a:off x="5337175" y="26700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Transacciones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API’s de terceros (CoDi, </a:t>
            </a:r>
            <a:r>
              <a:rPr lang="en"/>
              <a:t>Blackhawk Network, Google Maps, etc)</a:t>
            </a:r>
            <a:endParaRPr/>
          </a:p>
        </p:txBody>
      </p:sp>
      <p:cxnSp>
        <p:nvCxnSpPr>
          <p:cNvPr id="409" name="Google Shape;409;p53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10" name="Google Shape;410;p53"/>
          <p:cNvPicPr preferRelativeResize="0"/>
          <p:nvPr/>
        </p:nvPicPr>
        <p:blipFill rotWithShape="1">
          <a:blip r:embed="rId3">
            <a:alphaModFix/>
          </a:blip>
          <a:srcRect b="0" l="29459" r="29463" t="0"/>
          <a:stretch/>
        </p:blipFill>
        <p:spPr>
          <a:xfrm>
            <a:off x="0" y="0"/>
            <a:ext cx="4317600" cy="51435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 por su atención!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6" name="Google Shape;416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17" name="Google Shape;417;p54"/>
          <p:cNvSpPr txBox="1"/>
          <p:nvPr>
            <p:ph idx="4294967295" type="ctrTitle"/>
          </p:nvPr>
        </p:nvSpPr>
        <p:spPr>
          <a:xfrm>
            <a:off x="3994200" y="3537325"/>
            <a:ext cx="4243500" cy="11541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Erick Rodrigo Minero Pineda</a:t>
            </a:r>
            <a:endParaRPr sz="1400"/>
          </a:p>
          <a:p>
            <a:pPr indent="-3175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Hector Mauricio Garcia Serrano</a:t>
            </a:r>
            <a:endParaRPr sz="1400"/>
          </a:p>
          <a:p>
            <a:pPr indent="-3175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Laura Fabiola Aguilar Plascencia</a:t>
            </a:r>
            <a:endParaRPr sz="1400"/>
          </a:p>
          <a:p>
            <a:pPr indent="-3175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Yanni Martínez Martínez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5520050" y="323500"/>
            <a:ext cx="28374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BBVA</a:t>
            </a:r>
            <a:endParaRPr sz="4000"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5128875" y="1392275"/>
            <a:ext cx="3785400" cy="30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Se ha vuelto uno de los mayores exponentes financieros </a:t>
            </a:r>
            <a:r>
              <a:rPr lang="en" sz="2100"/>
              <a:t>digitales debido a: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Experiencia de usuario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Funcionalidades </a:t>
            </a:r>
            <a:r>
              <a:rPr lang="en" sz="2100"/>
              <a:t>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Disponibilidad</a:t>
            </a:r>
            <a:endParaRPr sz="2100"/>
          </a:p>
        </p:txBody>
      </p:sp>
      <p:cxnSp>
        <p:nvCxnSpPr>
          <p:cNvPr id="168" name="Google Shape;168;p37"/>
          <p:cNvCxnSpPr/>
          <p:nvPr/>
        </p:nvCxnSpPr>
        <p:spPr>
          <a:xfrm>
            <a:off x="4934000" y="1476902"/>
            <a:ext cx="0" cy="218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69" name="Google Shape;169;p37"/>
          <p:cNvPicPr preferRelativeResize="0"/>
          <p:nvPr/>
        </p:nvPicPr>
        <p:blipFill rotWithShape="1">
          <a:blip r:embed="rId3">
            <a:alphaModFix/>
          </a:blip>
          <a:srcRect b="0" l="53959" r="0" t="0"/>
          <a:stretch/>
        </p:blipFill>
        <p:spPr>
          <a:xfrm>
            <a:off x="0" y="0"/>
            <a:ext cx="4739100" cy="5143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/>
          <p:nvPr>
            <p:ph idx="1" type="body"/>
          </p:nvPr>
        </p:nvSpPr>
        <p:spPr>
          <a:xfrm>
            <a:off x="598075" y="1688125"/>
            <a:ext cx="3736800" cy="3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Seguridad</a:t>
            </a:r>
            <a:br>
              <a:rPr lang="en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Inversión</a:t>
            </a:r>
            <a:br>
              <a:rPr lang="en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Administración</a:t>
            </a:r>
            <a:br>
              <a:rPr lang="en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Privacidad</a:t>
            </a:r>
            <a:br>
              <a:rPr lang="en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Personalización</a:t>
            </a:r>
            <a:endParaRPr sz="2200"/>
          </a:p>
        </p:txBody>
      </p:sp>
      <p:pic>
        <p:nvPicPr>
          <p:cNvPr id="175" name="Google Shape;175;p38"/>
          <p:cNvPicPr preferRelativeResize="0"/>
          <p:nvPr/>
        </p:nvPicPr>
        <p:blipFill rotWithShape="1">
          <a:blip r:embed="rId3">
            <a:alphaModFix/>
          </a:blip>
          <a:srcRect b="0" l="50256" r="0" t="0"/>
          <a:stretch/>
        </p:blipFill>
        <p:spPr>
          <a:xfrm>
            <a:off x="4771475" y="0"/>
            <a:ext cx="4372500" cy="51435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sp>
        <p:nvSpPr>
          <p:cNvPr id="176" name="Google Shape;176;p38"/>
          <p:cNvSpPr txBox="1"/>
          <p:nvPr>
            <p:ph type="title"/>
          </p:nvPr>
        </p:nvSpPr>
        <p:spPr>
          <a:xfrm>
            <a:off x="331375" y="694275"/>
            <a:ext cx="42702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Puntos a destacar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9"/>
          <p:cNvSpPr txBox="1"/>
          <p:nvPr>
            <p:ph type="title"/>
          </p:nvPr>
        </p:nvSpPr>
        <p:spPr>
          <a:xfrm>
            <a:off x="365225" y="249525"/>
            <a:ext cx="28962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Seguridad</a:t>
            </a:r>
            <a:endParaRPr sz="2900"/>
          </a:p>
        </p:txBody>
      </p:sp>
      <p:sp>
        <p:nvSpPr>
          <p:cNvPr id="182" name="Google Shape;182;p39"/>
          <p:cNvSpPr txBox="1"/>
          <p:nvPr>
            <p:ph idx="4294967295" type="title"/>
          </p:nvPr>
        </p:nvSpPr>
        <p:spPr>
          <a:xfrm>
            <a:off x="3132500" y="772175"/>
            <a:ext cx="30036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Datos encriptados</a:t>
            </a:r>
            <a:endParaRPr sz="2200"/>
          </a:p>
        </p:txBody>
      </p:sp>
      <p:sp>
        <p:nvSpPr>
          <p:cNvPr id="183" name="Google Shape;183;p39"/>
          <p:cNvSpPr txBox="1"/>
          <p:nvPr>
            <p:ph idx="4294967295" type="title"/>
          </p:nvPr>
        </p:nvSpPr>
        <p:spPr>
          <a:xfrm>
            <a:off x="1255800" y="1317975"/>
            <a:ext cx="28962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Cierre automático </a:t>
            </a:r>
            <a:r>
              <a:rPr lang="en" sz="1700"/>
              <a:t>(</a:t>
            </a:r>
            <a:r>
              <a:rPr lang="en" sz="1700"/>
              <a:t>después</a:t>
            </a:r>
            <a:r>
              <a:rPr lang="en" sz="1700"/>
              <a:t> de 2 minutos)</a:t>
            </a:r>
            <a:endParaRPr sz="1700"/>
          </a:p>
        </p:txBody>
      </p:sp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500" y="1649975"/>
            <a:ext cx="2463900" cy="27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9"/>
          <p:cNvSpPr txBox="1"/>
          <p:nvPr>
            <p:ph idx="4294967295" type="title"/>
          </p:nvPr>
        </p:nvSpPr>
        <p:spPr>
          <a:xfrm>
            <a:off x="365225" y="2433975"/>
            <a:ext cx="37341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No guarda contraseñas de forma local</a:t>
            </a:r>
            <a:endParaRPr sz="2200"/>
          </a:p>
        </p:txBody>
      </p:sp>
      <p:sp>
        <p:nvSpPr>
          <p:cNvPr id="186" name="Google Shape;186;p39"/>
          <p:cNvSpPr txBox="1"/>
          <p:nvPr>
            <p:ph idx="4294967295" type="title"/>
          </p:nvPr>
        </p:nvSpPr>
        <p:spPr>
          <a:xfrm>
            <a:off x="3507425" y="4201250"/>
            <a:ext cx="24063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Token Móvil</a:t>
            </a:r>
            <a:endParaRPr sz="2200"/>
          </a:p>
        </p:txBody>
      </p:sp>
      <p:sp>
        <p:nvSpPr>
          <p:cNvPr id="187" name="Google Shape;187;p39"/>
          <p:cNvSpPr txBox="1"/>
          <p:nvPr>
            <p:ph idx="4294967295" type="title"/>
          </p:nvPr>
        </p:nvSpPr>
        <p:spPr>
          <a:xfrm>
            <a:off x="1531825" y="3474975"/>
            <a:ext cx="32121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Uso de ubicación</a:t>
            </a:r>
            <a:endParaRPr sz="2200"/>
          </a:p>
        </p:txBody>
      </p:sp>
      <p:pic>
        <p:nvPicPr>
          <p:cNvPr id="188" name="Google Shape;18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031825" y="709713"/>
            <a:ext cx="3087250" cy="44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 txBox="1"/>
          <p:nvPr>
            <p:ph type="title"/>
          </p:nvPr>
        </p:nvSpPr>
        <p:spPr>
          <a:xfrm>
            <a:off x="3153300" y="-65407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Aceptación</a:t>
            </a:r>
            <a:endParaRPr/>
          </a:p>
        </p:txBody>
      </p:sp>
      <p:sp>
        <p:nvSpPr>
          <p:cNvPr id="194" name="Google Shape;194;p40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8425"/>
            <a:ext cx="7251375" cy="45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000" y="-62700"/>
            <a:ext cx="4472100" cy="52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 txBox="1"/>
          <p:nvPr>
            <p:ph type="ctrTitle"/>
          </p:nvPr>
        </p:nvSpPr>
        <p:spPr>
          <a:xfrm>
            <a:off x="2591850" y="2832875"/>
            <a:ext cx="54924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¿Cómo se ve App BBVA?</a:t>
            </a:r>
            <a:endParaRPr sz="5400"/>
          </a:p>
        </p:txBody>
      </p:sp>
      <p:sp>
        <p:nvSpPr>
          <p:cNvPr id="202" name="Google Shape;202;p41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pantallas, flujo y funcionalidades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2"/>
          <p:cNvPicPr preferRelativeResize="0"/>
          <p:nvPr/>
        </p:nvPicPr>
        <p:blipFill rotWithShape="1">
          <a:blip r:embed="rId3">
            <a:alphaModFix/>
          </a:blip>
          <a:srcRect b="23658" l="0" r="0" t="0"/>
          <a:stretch/>
        </p:blipFill>
        <p:spPr>
          <a:xfrm>
            <a:off x="2065688" y="0"/>
            <a:ext cx="501261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050" y="0"/>
            <a:ext cx="49696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500" y="0"/>
            <a:ext cx="51528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